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70" r:id="rId4"/>
    <p:sldId id="267" r:id="rId5"/>
    <p:sldId id="275" r:id="rId6"/>
    <p:sldId id="272" r:id="rId7"/>
    <p:sldId id="257" r:id="rId8"/>
    <p:sldId id="262" r:id="rId9"/>
    <p:sldId id="261" r:id="rId10"/>
    <p:sldId id="271" r:id="rId11"/>
    <p:sldId id="268" r:id="rId12"/>
    <p:sldId id="269" r:id="rId13"/>
    <p:sldId id="266" r:id="rId14"/>
    <p:sldId id="274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351"/>
    <a:srgbClr val="D6DC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E1F-D53A-44F9-A898-AAE17628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52B4A-1FAE-4584-B81E-F192282CA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6290-2A28-4003-8E64-E7F15298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0D735-C751-48C5-A4B6-ED4A38CD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BCF2F-0ABD-45A0-A21A-F45E7CDA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21F3-A677-4A65-A8B1-33C6AEE0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C8230-DF20-4F36-8C23-64ED1D8C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00B1-2A2A-4756-91B6-FE16310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B522-CE86-4EC6-9A90-E5C64230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1C0D-E364-4A83-A573-2B1B450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9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FEBA6-9BE7-4F20-B632-B311AC2DA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6BBC8-9E48-4D2C-B3CA-5A9DEBA4C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4585-A0EE-455B-8E0F-FD86FCB5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808FF-9519-4D4C-BD72-C06D0410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DF83C-6485-4764-A244-7334DFF8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8E0C-C5CE-4CFB-B3B3-972BB02D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D881-0675-4FFF-AA31-9BE00E99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EF80-E3D0-4A5C-85C9-2170E8F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2D9DA-DBD7-4D1B-A880-983608CE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5702-270B-4C2B-9478-8E57136F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9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9C92-CAF0-410D-98B9-C3AE5ED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5FD21-70B0-4194-B20B-AA215D0D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35A95-25D7-4EB8-8BAE-219E7AE9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C6B-4798-4807-B0A0-AFDB4DB5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6999-0896-45E3-9C14-EC1F3D1C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13BD-2FEC-465A-A77C-214AD9C1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AA4A-B19E-4958-A6E6-D36B896C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386C6-077A-4B9E-8E07-B02C52A6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CB73E-4534-4FC1-89C2-4D4DA9C3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DA57-EE46-4CC8-A448-419859AE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8E38B-8C1D-4473-AD5C-995CCEC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2548-0861-458E-80E9-4F2E90D3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43000-46EF-46A9-B0D8-F87B9B80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D4BEE-49B8-4E11-A904-D507F6541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9466-A412-4D5C-BCDA-D2395A5E8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92E2F-21D7-4CCB-9AAD-2F1A2EA4C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6A5C-EE07-42F8-AC35-387023CB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51859-8ADA-460D-832E-5420BE92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DF535-0841-4DF3-B1F3-3ED27473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0061-CD57-47A7-97E9-2820A9A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02905-3CC2-4CB5-A98D-8E812CC4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3A246-39EE-4418-8B5D-59EB0E71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CFC1C-1562-40A7-8B89-CE91EFD9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9E5F338-F82F-491A-89BA-8A42069988C1}"/>
              </a:ext>
            </a:extLst>
          </p:cNvPr>
          <p:cNvGrpSpPr/>
          <p:nvPr userDrawn="1"/>
        </p:nvGrpSpPr>
        <p:grpSpPr>
          <a:xfrm>
            <a:off x="1658298" y="5976888"/>
            <a:ext cx="9220845" cy="881112"/>
            <a:chOff x="549165" y="5964351"/>
            <a:chExt cx="9220845" cy="8811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08DDFC-C68F-4AAE-B161-AC53A018B3DC}"/>
                </a:ext>
              </a:extLst>
            </p:cNvPr>
            <p:cNvGrpSpPr/>
            <p:nvPr/>
          </p:nvGrpSpPr>
          <p:grpSpPr>
            <a:xfrm>
              <a:off x="5895473" y="5997648"/>
              <a:ext cx="1323977" cy="847815"/>
              <a:chOff x="5895473" y="5997648"/>
              <a:chExt cx="1323977" cy="8478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1D50F8-BC81-447F-9623-AC2B8D85F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64392" y="5997648"/>
                <a:ext cx="652829" cy="60490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FC294F0-B721-4712-8D2D-73B3439DB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5473" y="6626463"/>
                <a:ext cx="1323977" cy="2190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5B4BED-19EF-4C54-A13D-DA25C511F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133" y="5964351"/>
              <a:ext cx="1120099" cy="8250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998D87-8106-47AC-8582-4EFC13C7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6963" y="6065620"/>
              <a:ext cx="1933047" cy="7096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A264BD-0CFA-47EF-83DA-9A896E36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65" y="5964351"/>
              <a:ext cx="850615" cy="7875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A0DED3-25CA-4E68-9677-216A3D53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5728" y="5991795"/>
              <a:ext cx="855940" cy="794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3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A9E4-9278-4B1C-A370-3E9FE756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53CA-5123-4215-8986-26E3DE1F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41A-7A20-4B2B-9734-729FD812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6AD65-9CD8-4A8C-BC30-9E17D31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F7872-55B2-484F-AF46-70130F08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C7A4-D291-4E00-9D69-DE20682C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84C3-0AEC-4D8C-8F1D-F773BA4B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B307E-906B-4FD7-9B00-5B2633659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42C7E-987D-44E5-BA37-72734CE0A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F3F45-FFB6-44C4-B5C8-1BD819E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E2170-C13F-486C-8693-96AA659F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435A0-BCBE-40AD-B6F7-E557B702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167EB-3920-4B0D-BEDB-645BAEF3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6A61A-F4AC-45D8-9F61-39ABA1742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A7CE-BA5F-44E0-8B82-98B7C936F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E2D1-B66C-45CE-B256-4E9423CED21E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51AFA-EE85-4FC2-B243-F15A26D16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DAE7-58AF-4648-ACBD-DC0D6E3A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F084-946C-4D67-8A2C-022B40D87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ianzavsalud@gmail.com" TargetMode="External"/><Relationship Id="rId2" Type="http://schemas.openxmlformats.org/officeDocument/2006/relationships/hyperlink" Target="mailto:asocisven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yannt@icaso.org" TargetMode="External"/><Relationship Id="rId5" Type="http://schemas.openxmlformats.org/officeDocument/2006/relationships/hyperlink" Target="mailto:|LVillegas@gdoassociates.com" TargetMode="External"/><Relationship Id="rId4" Type="http://schemas.openxmlformats.org/officeDocument/2006/relationships/hyperlink" Target="mailto:saulpena09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C733-5F32-4458-8602-4EF451D01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Venezuelan Humanitarian Emergency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Main Epidemics &amp; Mortality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395F8-4FF6-409D-9F3B-D3C9A2F3E06F}"/>
              </a:ext>
            </a:extLst>
          </p:cNvPr>
          <p:cNvGrpSpPr/>
          <p:nvPr/>
        </p:nvGrpSpPr>
        <p:grpSpPr>
          <a:xfrm>
            <a:off x="1397215" y="4485296"/>
            <a:ext cx="9251985" cy="988148"/>
            <a:chOff x="549165" y="5964351"/>
            <a:chExt cx="9220845" cy="8811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8B122E-066C-4813-B63E-1CECD219384A}"/>
                </a:ext>
              </a:extLst>
            </p:cNvPr>
            <p:cNvGrpSpPr/>
            <p:nvPr/>
          </p:nvGrpSpPr>
          <p:grpSpPr>
            <a:xfrm>
              <a:off x="5895473" y="5997648"/>
              <a:ext cx="1323977" cy="847815"/>
              <a:chOff x="5895473" y="5997648"/>
              <a:chExt cx="1323977" cy="8478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5D15FA1-298B-4B7D-9F6B-F1B9A742D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64392" y="5997648"/>
                <a:ext cx="652829" cy="60490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AE7614A-E2BB-4463-B067-DF0CFEF64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5473" y="6626463"/>
                <a:ext cx="1323977" cy="219000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E33BCD-D33F-444B-915C-73EDC92C2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133" y="5964351"/>
              <a:ext cx="1120099" cy="8250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7E55BF-4A2A-465F-B693-2719610D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6963" y="6065620"/>
              <a:ext cx="1933047" cy="7096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F1280E-2D38-4211-88A8-D8202493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65" y="5964351"/>
              <a:ext cx="850615" cy="7875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5206D3-1D1D-4A52-9095-6CF4CAC50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5728" y="5991795"/>
              <a:ext cx="855940" cy="79427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D1010-3357-498F-A0B3-DB2AF0B9E4FF}"/>
              </a:ext>
            </a:extLst>
          </p:cNvPr>
          <p:cNvGrpSpPr/>
          <p:nvPr/>
        </p:nvGrpSpPr>
        <p:grpSpPr>
          <a:xfrm>
            <a:off x="5283031" y="6069909"/>
            <a:ext cx="1202572" cy="0"/>
            <a:chOff x="489948" y="383484"/>
            <a:chExt cx="1202572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C3074A-A3E3-41CF-8FB9-13CE9C92C671}"/>
                </a:ext>
              </a:extLst>
            </p:cNvPr>
            <p:cNvCxnSpPr>
              <a:cxnSpLocks/>
            </p:cNvCxnSpPr>
            <p:nvPr/>
          </p:nvCxnSpPr>
          <p:spPr>
            <a:xfrm>
              <a:off x="489948" y="383484"/>
              <a:ext cx="3103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CC9017-2DA5-4C30-94A0-7462521861BA}"/>
                </a:ext>
              </a:extLst>
            </p:cNvPr>
            <p:cNvCxnSpPr>
              <a:cxnSpLocks/>
            </p:cNvCxnSpPr>
            <p:nvPr/>
          </p:nvCxnSpPr>
          <p:spPr>
            <a:xfrm>
              <a:off x="790723" y="383484"/>
              <a:ext cx="336676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C58EDC-F207-479F-981E-660E24297EE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994" y="383484"/>
              <a:ext cx="320262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33D5B6-DF54-489B-B621-B3106EBDA8B3}"/>
                </a:ext>
              </a:extLst>
            </p:cNvPr>
            <p:cNvCxnSpPr>
              <a:cxnSpLocks/>
            </p:cNvCxnSpPr>
            <p:nvPr/>
          </p:nvCxnSpPr>
          <p:spPr>
            <a:xfrm>
              <a:off x="1386791" y="383484"/>
              <a:ext cx="3057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82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EE2D3-E248-4057-83F2-7D407014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6" y="1368373"/>
            <a:ext cx="10943268" cy="4121253"/>
          </a:xfrm>
          <a:prstGeom prst="rect">
            <a:avLst/>
          </a:prstGeom>
        </p:spPr>
      </p:pic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E94D6D5-70EB-44AE-8942-067681D654C6}"/>
              </a:ext>
            </a:extLst>
          </p:cNvPr>
          <p:cNvSpPr txBox="1"/>
          <p:nvPr/>
        </p:nvSpPr>
        <p:spPr>
          <a:xfrm>
            <a:off x="489948" y="586703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HIV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715B9-EAFB-4CAD-BCC9-E454C2A8ED3D}"/>
              </a:ext>
            </a:extLst>
          </p:cNvPr>
          <p:cNvSpPr/>
          <p:nvPr/>
        </p:nvSpPr>
        <p:spPr>
          <a:xfrm>
            <a:off x="549165" y="1513265"/>
            <a:ext cx="345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People living with HIV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E0475A-564F-4B37-B826-39A9BD132637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UNAIDS.</a:t>
            </a:r>
            <a:endParaRPr lang="en-US" sz="14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BFE96F-8E32-4190-BF80-B50EAF9E4F5D}"/>
              </a:ext>
            </a:extLst>
          </p:cNvPr>
          <p:cNvSpPr/>
          <p:nvPr/>
        </p:nvSpPr>
        <p:spPr>
          <a:xfrm>
            <a:off x="6817222" y="4187309"/>
            <a:ext cx="4291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Viral suppression        7%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EC3111B-9406-47B4-B75D-E6FCE2EC9166}"/>
              </a:ext>
            </a:extLst>
          </p:cNvPr>
          <p:cNvSpPr/>
          <p:nvPr/>
        </p:nvSpPr>
        <p:spPr>
          <a:xfrm>
            <a:off x="9525000" y="4248150"/>
            <a:ext cx="352425" cy="47625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E94D6D5-70EB-44AE-8942-067681D654C6}"/>
              </a:ext>
            </a:extLst>
          </p:cNvPr>
          <p:cNvSpPr txBox="1"/>
          <p:nvPr/>
        </p:nvSpPr>
        <p:spPr>
          <a:xfrm>
            <a:off x="489948" y="586703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HIV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6B0DFF-FFCD-44FD-A636-DBCB4AE4D8E0}"/>
              </a:ext>
            </a:extLst>
          </p:cNvPr>
          <p:cNvSpPr/>
          <p:nvPr/>
        </p:nvSpPr>
        <p:spPr>
          <a:xfrm>
            <a:off x="1927350" y="1685656"/>
            <a:ext cx="261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HIV-related Deaths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6037A2-0667-41CA-8BC0-10A343AF77A4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Venezuelan MOH.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0EE06-B08C-49EC-AD01-5E2A2F30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1429338"/>
            <a:ext cx="11187130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DA36DB1-1460-4E8B-BD36-B9376045B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" r="5837" b="14310"/>
          <a:stretch/>
        </p:blipFill>
        <p:spPr>
          <a:xfrm>
            <a:off x="1239650" y="1327612"/>
            <a:ext cx="8696324" cy="3993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6A06D-BF38-4110-983D-0D0D496E26B7}"/>
              </a:ext>
            </a:extLst>
          </p:cNvPr>
          <p:cNvSpPr txBox="1"/>
          <p:nvPr/>
        </p:nvSpPr>
        <p:spPr>
          <a:xfrm rot="16200000">
            <a:off x="-197989" y="3096322"/>
            <a:ext cx="230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Incidence per 100,000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A8F4C-FA06-4518-8DCB-EEEB098DBEA0}"/>
              </a:ext>
            </a:extLst>
          </p:cNvPr>
          <p:cNvSpPr txBox="1"/>
          <p:nvPr/>
        </p:nvSpPr>
        <p:spPr>
          <a:xfrm rot="16200000">
            <a:off x="8970393" y="2567335"/>
            <a:ext cx="230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No. Cases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A82B5-D878-4E15-B100-768EDD433A38}"/>
              </a:ext>
            </a:extLst>
          </p:cNvPr>
          <p:cNvSpPr txBox="1"/>
          <p:nvPr/>
        </p:nvSpPr>
        <p:spPr>
          <a:xfrm>
            <a:off x="489948" y="586703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Tuberculosis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4E37B4-48F9-445A-8EA5-770B53816C8E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Venezuelan MOH (Unpublished), Master Plan HIV-TB-Malaria.</a:t>
            </a:r>
          </a:p>
        </p:txBody>
      </p:sp>
    </p:spTree>
    <p:extLst>
      <p:ext uri="{BB962C8B-B14F-4D97-AF65-F5344CB8AC3E}">
        <p14:creationId xmlns:p14="http://schemas.microsoft.com/office/powerpoint/2010/main" val="142410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2CB7629-9084-4BCC-ABDD-73B02C536895}"/>
              </a:ext>
            </a:extLst>
          </p:cNvPr>
          <p:cNvSpPr/>
          <p:nvPr/>
        </p:nvSpPr>
        <p:spPr>
          <a:xfrm>
            <a:off x="835154" y="1940749"/>
            <a:ext cx="10658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Urgently</a:t>
            </a:r>
            <a:r>
              <a:rPr lang="en-US" sz="3600" dirty="0"/>
              <a:t>, governments and all civil society organizations must call upon the WHO Director-General to reconvene the Emergency Committee to review the grounds for a PHEIC declaration in Venezuela. </a:t>
            </a:r>
          </a:p>
          <a:p>
            <a:pPr algn="ctr"/>
            <a:endParaRPr lang="en-US" sz="36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257556-9703-4E1D-B676-3776963831BF}"/>
              </a:ext>
            </a:extLst>
          </p:cNvPr>
          <p:cNvSpPr txBox="1"/>
          <p:nvPr/>
        </p:nvSpPr>
        <p:spPr>
          <a:xfrm>
            <a:off x="489948" y="757032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Contact list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A2A66-828B-4899-92DF-6B15D39E1BE7}"/>
              </a:ext>
            </a:extLst>
          </p:cNvPr>
          <p:cNvSpPr/>
          <p:nvPr/>
        </p:nvSpPr>
        <p:spPr>
          <a:xfrm>
            <a:off x="645098" y="1978058"/>
            <a:ext cx="10373758" cy="2134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ASOCIS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Asociación Civil Impacto Social | </a:t>
            </a:r>
            <a:r>
              <a:rPr lang="es-VE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asocisven@gmail.com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 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Alianza Venezolana para la Salud | </a:t>
            </a:r>
            <a:r>
              <a:rPr lang="es-VE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alianzavsalud@gmail.com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SVSP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|Sociedad Venezolana de Salud Pública </a:t>
            </a:r>
            <a:r>
              <a:rPr lang="es-VE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saulpena09@gmail.com</a:t>
            </a:r>
            <a:r>
              <a:rPr lang="es-V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Global Development One | 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LVillegas@gdoassociates.com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ICASO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International Council for AIDS Service Organizations | 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maryannt@icaso.org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8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0A83BEB-012E-4B1E-846D-F4B9B7EDD74F}"/>
              </a:ext>
            </a:extLst>
          </p:cNvPr>
          <p:cNvSpPr/>
          <p:nvPr/>
        </p:nvSpPr>
        <p:spPr>
          <a:xfrm>
            <a:off x="549166" y="1542450"/>
            <a:ext cx="1091893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05050"/>
                </a:solidFill>
              </a:rPr>
              <a:t>A PHEIC is an extraordinary event with public health risk to other countries that requires a coordinated international response.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505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05050"/>
                </a:solidFill>
              </a:rPr>
              <a:t>In Venezuela, the legal criteria for a PHEIC has been met</a:t>
            </a:r>
            <a:r>
              <a:rPr lang="en-US" sz="2400" dirty="0">
                <a:solidFill>
                  <a:srgbClr val="505050"/>
                </a:solidFill>
              </a:rPr>
              <a:t>. The Venezuelan Humanitarian Emergency is affecting the entire region.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505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05050"/>
                </a:solidFill>
              </a:rPr>
              <a:t>The International Health Regulations (2005) (IHR) empowered the WHO Director-General to declare a PHEIC.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05050"/>
                </a:solidFill>
              </a:rPr>
              <a:t>IHR criteria include: public health impact, novelty and scale, and movement of persons.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Impact= Measles/Diphtheria | Scale= Malaria | Movement = &gt;3.5 M migrants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505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C9C9C8-2275-49E9-B6EC-E697F172C95A}"/>
              </a:ext>
            </a:extLst>
          </p:cNvPr>
          <p:cNvSpPr/>
          <p:nvPr/>
        </p:nvSpPr>
        <p:spPr>
          <a:xfrm>
            <a:off x="549165" y="795611"/>
            <a:ext cx="8783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Public Health Emergency of International Concern (PHEIC)</a:t>
            </a:r>
          </a:p>
        </p:txBody>
      </p:sp>
    </p:spTree>
    <p:extLst>
      <p:ext uri="{BB962C8B-B14F-4D97-AF65-F5344CB8AC3E}">
        <p14:creationId xmlns:p14="http://schemas.microsoft.com/office/powerpoint/2010/main" val="211548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F2B045-75A3-4799-898C-292A1ABA48AB}"/>
              </a:ext>
            </a:extLst>
          </p:cNvPr>
          <p:cNvSpPr txBox="1"/>
          <p:nvPr/>
        </p:nvSpPr>
        <p:spPr>
          <a:xfrm>
            <a:off x="489948" y="491341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Venezuelan Main Epidemics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21DA9-D72A-4F7B-83E8-719B7874BD6C}"/>
              </a:ext>
            </a:extLst>
          </p:cNvPr>
          <p:cNvSpPr txBox="1"/>
          <p:nvPr/>
        </p:nvSpPr>
        <p:spPr>
          <a:xfrm>
            <a:off x="13041745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204B0F-5CCF-4C1A-98DE-AD81F7DD3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09835"/>
              </p:ext>
            </p:extLst>
          </p:nvPr>
        </p:nvGraphicFramePr>
        <p:xfrm>
          <a:off x="1872237" y="1998175"/>
          <a:ext cx="176212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906711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Measles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37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Diphtheria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18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HIV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80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TB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Malaria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48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Pertusis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0559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E84C0B-59D5-451F-8AE4-8DA8AB71CAAD}"/>
              </a:ext>
            </a:extLst>
          </p:cNvPr>
          <p:cNvSpPr txBox="1"/>
          <p:nvPr/>
        </p:nvSpPr>
        <p:spPr>
          <a:xfrm>
            <a:off x="1873046" y="4802930"/>
            <a:ext cx="298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Hepatitis </a:t>
            </a:r>
            <a:r>
              <a:rPr lang="en-US" sz="2400" b="1"/>
              <a:t>&amp; Diarrhea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240AB-858C-43A1-8619-9599EA4BE917}"/>
              </a:ext>
            </a:extLst>
          </p:cNvPr>
          <p:cNvSpPr txBox="1"/>
          <p:nvPr/>
        </p:nvSpPr>
        <p:spPr>
          <a:xfrm>
            <a:off x="4887323" y="1259511"/>
            <a:ext cx="2028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Cases</a:t>
            </a:r>
          </a:p>
          <a:p>
            <a:pPr algn="ctr"/>
            <a:r>
              <a:rPr lang="en-US" b="1" dirty="0"/>
              <a:t>2010 vs. 2018*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B6152B-AB4D-476F-9AD5-F9F6573A04C8}"/>
              </a:ext>
            </a:extLst>
          </p:cNvPr>
          <p:cNvSpPr txBox="1"/>
          <p:nvPr/>
        </p:nvSpPr>
        <p:spPr>
          <a:xfrm>
            <a:off x="7905750" y="1277050"/>
            <a:ext cx="3009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Deaths cumulative</a:t>
            </a:r>
          </a:p>
          <a:p>
            <a:pPr algn="ctr"/>
            <a:r>
              <a:rPr lang="en-US" b="1" dirty="0"/>
              <a:t>2010 – 2018*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6719721-673E-4838-BDF5-B6C122F38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04712"/>
              </p:ext>
            </p:extLst>
          </p:nvPr>
        </p:nvGraphicFramePr>
        <p:xfrm>
          <a:off x="4761670" y="1998175"/>
          <a:ext cx="2161421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1421">
                  <a:extLst>
                    <a:ext uri="{9D8B030D-6E8A-4147-A177-3AD203B41FA5}">
                      <a16:colId xmlns:a16="http://schemas.microsoft.com/office/drawing/2014/main" val="2906711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 – &gt;6K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37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 – &gt;1K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18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97K – &gt;120K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80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6K – 11K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45K – &gt;1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48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055948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F542E85-9E69-4C52-A3FF-3E6D86830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81133"/>
              </p:ext>
            </p:extLst>
          </p:nvPr>
        </p:nvGraphicFramePr>
        <p:xfrm>
          <a:off x="8380168" y="1998175"/>
          <a:ext cx="176212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906711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37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&gt;270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18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&gt;25K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80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&gt;7K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&gt;1K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48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05594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A92AC87-314C-4A89-B91E-5C9FBE1107B6}"/>
              </a:ext>
            </a:extLst>
          </p:cNvPr>
          <p:cNvSpPr/>
          <p:nvPr/>
        </p:nvSpPr>
        <p:spPr>
          <a:xfrm>
            <a:off x="5688653" y="4786133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B076C3-86B7-4D04-9D21-76F8881E572B}"/>
              </a:ext>
            </a:extLst>
          </p:cNvPr>
          <p:cNvSpPr/>
          <p:nvPr/>
        </p:nvSpPr>
        <p:spPr>
          <a:xfrm>
            <a:off x="9126048" y="4795975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A83F1-AD28-40AF-9590-DF17C9A2CD7C}"/>
              </a:ext>
            </a:extLst>
          </p:cNvPr>
          <p:cNvSpPr txBox="1"/>
          <p:nvPr/>
        </p:nvSpPr>
        <p:spPr>
          <a:xfrm>
            <a:off x="549165" y="5495925"/>
            <a:ext cx="718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PAHO/WHO, World Bank, Venezuelan MOH, others. *Best available information. </a:t>
            </a:r>
            <a:endParaRPr lang="en-US" sz="1400" b="1" i="1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665377A-8203-4992-B0B9-7766E35F3C3D}"/>
              </a:ext>
            </a:extLst>
          </p:cNvPr>
          <p:cNvCxnSpPr/>
          <p:nvPr/>
        </p:nvCxnSpPr>
        <p:spPr>
          <a:xfrm>
            <a:off x="1872237" y="1998175"/>
            <a:ext cx="8842146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FFEE0C1-6452-43B9-81B3-FD4ECC26012D}"/>
              </a:ext>
            </a:extLst>
          </p:cNvPr>
          <p:cNvCxnSpPr/>
          <p:nvPr/>
        </p:nvCxnSpPr>
        <p:spPr>
          <a:xfrm>
            <a:off x="1872237" y="5247798"/>
            <a:ext cx="8842146" cy="0"/>
          </a:xfrm>
          <a:prstGeom prst="line">
            <a:avLst/>
          </a:prstGeom>
          <a:ln w="603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2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C252502-A62D-493F-9F78-0229F5C3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5529"/>
          <a:stretch/>
        </p:blipFill>
        <p:spPr>
          <a:xfrm>
            <a:off x="7219450" y="745511"/>
            <a:ext cx="4505788" cy="487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B8299-5FBC-4145-BB94-8896F0A4998B}"/>
              </a:ext>
            </a:extLst>
          </p:cNvPr>
          <p:cNvSpPr txBox="1"/>
          <p:nvPr/>
        </p:nvSpPr>
        <p:spPr>
          <a:xfrm>
            <a:off x="645098" y="1917941"/>
            <a:ext cx="52664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&gt;</a:t>
            </a:r>
            <a:r>
              <a:rPr lang="en-US" sz="4400" dirty="0"/>
              <a:t>  3 M migrants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&gt;5.3 M </a:t>
            </a:r>
            <a:r>
              <a:rPr lang="en-US" sz="1600" i="1" dirty="0"/>
              <a:t>  </a:t>
            </a:r>
          </a:p>
          <a:p>
            <a:pPr algn="ctr"/>
            <a:r>
              <a:rPr lang="en-US" i="1" dirty="0"/>
              <a:t>Expected by the end of 2019</a:t>
            </a:r>
            <a:endParaRPr lang="en-US" sz="1400" i="1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1E49F6-9430-4D95-B2C5-9A5153483697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Regional Interagency Coordination Platform, UNHCR. </a:t>
            </a:r>
            <a:endParaRPr lang="en-US" sz="1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12F19-BCD6-4708-844C-A9D5788D4256}"/>
              </a:ext>
            </a:extLst>
          </p:cNvPr>
          <p:cNvSpPr txBox="1"/>
          <p:nvPr/>
        </p:nvSpPr>
        <p:spPr>
          <a:xfrm>
            <a:off x="7325139" y="493275"/>
            <a:ext cx="440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Stocks of Venezuelan population in the region, Sep 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A1831A-C7C8-4F82-9FFC-06BCFE350E6C}"/>
              </a:ext>
            </a:extLst>
          </p:cNvPr>
          <p:cNvSpPr txBox="1"/>
          <p:nvPr/>
        </p:nvSpPr>
        <p:spPr>
          <a:xfrm>
            <a:off x="489948" y="642293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23003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EE2535-4AF5-4559-AB44-31D63E9D0F01}"/>
              </a:ext>
            </a:extLst>
          </p:cNvPr>
          <p:cNvCxnSpPr>
            <a:cxnSpLocks/>
          </p:cNvCxnSpPr>
          <p:nvPr/>
        </p:nvCxnSpPr>
        <p:spPr>
          <a:xfrm>
            <a:off x="1705509" y="3940361"/>
            <a:ext cx="899986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BB177DC2-F260-4D57-83B0-52ADA0C1DC1C}"/>
              </a:ext>
            </a:extLst>
          </p:cNvPr>
          <p:cNvSpPr/>
          <p:nvPr/>
        </p:nvSpPr>
        <p:spPr>
          <a:xfrm>
            <a:off x="10671076" y="1726220"/>
            <a:ext cx="177398" cy="2214141"/>
          </a:xfrm>
          <a:prstGeom prst="rightBrace">
            <a:avLst>
              <a:gd name="adj1" fmla="val 8333"/>
              <a:gd name="adj2" fmla="val 483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106A69-74D9-400F-BA7D-922FD4EFA4B0}"/>
              </a:ext>
            </a:extLst>
          </p:cNvPr>
          <p:cNvSpPr txBox="1"/>
          <p:nvPr/>
        </p:nvSpPr>
        <p:spPr>
          <a:xfrm>
            <a:off x="450488" y="608447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Maternal Mortality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AB95E-112C-4FCA-AF10-5CC8647B1325}"/>
              </a:ext>
            </a:extLst>
          </p:cNvPr>
          <p:cNvSpPr txBox="1"/>
          <p:nvPr/>
        </p:nvSpPr>
        <p:spPr>
          <a:xfrm>
            <a:off x="10961123" y="2666017"/>
            <a:ext cx="118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Excess</a:t>
            </a:r>
          </a:p>
          <a:p>
            <a:r>
              <a:rPr lang="en-US" b="1" dirty="0"/>
              <a:t>Mortality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BFE348-49B7-42DB-8115-1243E709E8E0}"/>
              </a:ext>
            </a:extLst>
          </p:cNvPr>
          <p:cNvSpPr txBox="1"/>
          <p:nvPr/>
        </p:nvSpPr>
        <p:spPr>
          <a:xfrm>
            <a:off x="277961" y="5392417"/>
            <a:ext cx="651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Venezuelan MOH (published &amp; unpublished).</a:t>
            </a:r>
            <a:endParaRPr lang="en-US" sz="1400" b="1" i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CC550C-3417-4943-9AFD-21583C44B63F}"/>
              </a:ext>
            </a:extLst>
          </p:cNvPr>
          <p:cNvSpPr/>
          <p:nvPr/>
        </p:nvSpPr>
        <p:spPr>
          <a:xfrm rot="16200000">
            <a:off x="-266273" y="2909551"/>
            <a:ext cx="2237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No. x 100,000 live births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C65AD5-B6C0-4BC6-92DD-524282BE0F8E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870279E-4209-4A79-9918-A052879D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076325"/>
            <a:ext cx="9934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2577C-50CC-4FC4-8F86-91C2149EA839}"/>
              </a:ext>
            </a:extLst>
          </p:cNvPr>
          <p:cNvSpPr/>
          <p:nvPr/>
        </p:nvSpPr>
        <p:spPr>
          <a:xfrm>
            <a:off x="7414591" y="1551261"/>
            <a:ext cx="3727174" cy="3612044"/>
          </a:xfrm>
          <a:prstGeom prst="rect">
            <a:avLst/>
          </a:prstGeom>
          <a:solidFill>
            <a:schemeClr val="bg1">
              <a:lumMod val="6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EFAC2E-B216-4586-A337-959F689C5E74}"/>
              </a:ext>
            </a:extLst>
          </p:cNvPr>
          <p:cNvSpPr txBox="1"/>
          <p:nvPr/>
        </p:nvSpPr>
        <p:spPr>
          <a:xfrm>
            <a:off x="7978538" y="1713983"/>
            <a:ext cx="239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Excess Mortality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09738-5A4C-459D-BB7B-6582DF7FDFF0}"/>
              </a:ext>
            </a:extLst>
          </p:cNvPr>
          <p:cNvSpPr txBox="1"/>
          <p:nvPr/>
        </p:nvSpPr>
        <p:spPr>
          <a:xfrm>
            <a:off x="489948" y="608446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Neonatal, Infant and Child Mortality Rates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CC2D0-8FA7-47EE-BF4A-50B90D54B8C0}"/>
              </a:ext>
            </a:extLst>
          </p:cNvPr>
          <p:cNvSpPr/>
          <p:nvPr/>
        </p:nvSpPr>
        <p:spPr>
          <a:xfrm>
            <a:off x="3048000" y="3105835"/>
            <a:ext cx="7328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UN Inter-agency Group for Child Mortality Estimation (UN IGME) in 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AE4F7-B36F-49BA-9C37-0DBDE146D769}"/>
              </a:ext>
            </a:extLst>
          </p:cNvPr>
          <p:cNvSpPr txBox="1"/>
          <p:nvPr/>
        </p:nvSpPr>
        <p:spPr>
          <a:xfrm>
            <a:off x="549165" y="5495925"/>
            <a:ext cx="651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UN Inter-agency Group for Child Mortality Estimation (UN IGME).</a:t>
            </a:r>
          </a:p>
          <a:p>
            <a:endParaRPr lang="en-US" sz="1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F30566-3542-459C-A384-FDAC6C9E4185}"/>
              </a:ext>
            </a:extLst>
          </p:cNvPr>
          <p:cNvSpPr/>
          <p:nvPr/>
        </p:nvSpPr>
        <p:spPr>
          <a:xfrm rot="16200000">
            <a:off x="-369604" y="3114016"/>
            <a:ext cx="202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No. x 1,000 live births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FF0E-6F96-406A-9AC8-0095B7D85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9" y="1404952"/>
            <a:ext cx="10498222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118697-BC6D-4876-88DD-82A01B965599}"/>
              </a:ext>
            </a:extLst>
          </p:cNvPr>
          <p:cNvSpPr txBox="1"/>
          <p:nvPr/>
        </p:nvSpPr>
        <p:spPr>
          <a:xfrm>
            <a:off x="619126" y="526502"/>
            <a:ext cx="930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Malaria cases in Venezuela 2010-2018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4AD5F-B960-4FE5-83E5-B9F55D1A9D76}"/>
              </a:ext>
            </a:extLst>
          </p:cNvPr>
          <p:cNvSpPr txBox="1"/>
          <p:nvPr/>
        </p:nvSpPr>
        <p:spPr>
          <a:xfrm>
            <a:off x="549165" y="5495925"/>
            <a:ext cx="651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WHO Malaria Report 2018, Venezuelan MPPPS, AVS, ASOCIS, GDO. </a:t>
            </a:r>
          </a:p>
          <a:p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1F2E81-B1BE-4F0C-92D4-AB616104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200150"/>
            <a:ext cx="11033760" cy="42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118697-BC6D-4876-88DD-82A01B965599}"/>
              </a:ext>
            </a:extLst>
          </p:cNvPr>
          <p:cNvSpPr txBox="1"/>
          <p:nvPr/>
        </p:nvSpPr>
        <p:spPr>
          <a:xfrm>
            <a:off x="489948" y="586703"/>
            <a:ext cx="1080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Malaria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52FF75-E777-49D4-B38D-9F4FC5F0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" t="13851" r="21387" b="14815"/>
          <a:stretch/>
        </p:blipFill>
        <p:spPr>
          <a:xfrm>
            <a:off x="5995912" y="1294590"/>
            <a:ext cx="4611129" cy="3874392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4469D9FB-FBBD-47FF-A0F6-EF61E9056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88933" r="78690" b="5712"/>
          <a:stretch/>
        </p:blipFill>
        <p:spPr>
          <a:xfrm>
            <a:off x="6096000" y="4729924"/>
            <a:ext cx="1654140" cy="367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0D2421-EC46-4E82-AA7C-31DE07D2A620}"/>
              </a:ext>
            </a:extLst>
          </p:cNvPr>
          <p:cNvSpPr txBox="1"/>
          <p:nvPr/>
        </p:nvSpPr>
        <p:spPr>
          <a:xfrm>
            <a:off x="7495163" y="1156089"/>
            <a:ext cx="3369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Malaria Incidence Map 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359FD-D877-426B-906B-1E5BFEAF1DEB}"/>
              </a:ext>
            </a:extLst>
          </p:cNvPr>
          <p:cNvSpPr txBox="1"/>
          <p:nvPr/>
        </p:nvSpPr>
        <p:spPr>
          <a:xfrm>
            <a:off x="1133731" y="1706693"/>
            <a:ext cx="358490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States: 13/23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Municipalities: 62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Parishes: 123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E5D6BF-EC24-4B21-9289-D8A058BD7E03}"/>
              </a:ext>
            </a:extLst>
          </p:cNvPr>
          <p:cNvSpPr txBox="1"/>
          <p:nvPr/>
        </p:nvSpPr>
        <p:spPr>
          <a:xfrm>
            <a:off x="1133731" y="3599321"/>
            <a:ext cx="358490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2018*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States: 22/23 + DC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Municipalities: 165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Parishes: 381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601322-07F2-4D01-B230-43AD736C08B7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Venezuelan MOH (unpublished), *SE 40, 2018, PAHO/WHO.</a:t>
            </a:r>
          </a:p>
        </p:txBody>
      </p:sp>
    </p:spTree>
    <p:extLst>
      <p:ext uri="{BB962C8B-B14F-4D97-AF65-F5344CB8AC3E}">
        <p14:creationId xmlns:p14="http://schemas.microsoft.com/office/powerpoint/2010/main" val="331702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7210C37-0731-4368-A416-23C751BFF819}"/>
              </a:ext>
            </a:extLst>
          </p:cNvPr>
          <p:cNvGrpSpPr/>
          <p:nvPr/>
        </p:nvGrpSpPr>
        <p:grpSpPr>
          <a:xfrm>
            <a:off x="489948" y="383484"/>
            <a:ext cx="1215561" cy="161045"/>
            <a:chOff x="171450" y="177800"/>
            <a:chExt cx="49750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195E4-8AEA-42DB-8FC1-5CB623286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177800"/>
              <a:ext cx="127000" cy="0"/>
            </a:xfrm>
            <a:prstGeom prst="line">
              <a:avLst/>
            </a:prstGeom>
            <a:ln w="184150">
              <a:solidFill>
                <a:srgbClr val="4175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B6A938-FAF2-45B7-9593-9D022CF8A379}"/>
                </a:ext>
              </a:extLst>
            </p:cNvPr>
            <p:cNvCxnSpPr>
              <a:cxnSpLocks/>
            </p:cNvCxnSpPr>
            <p:nvPr/>
          </p:nvCxnSpPr>
          <p:spPr>
            <a:xfrm>
              <a:off x="298450" y="177800"/>
              <a:ext cx="137795" cy="0"/>
            </a:xfrm>
            <a:prstGeom prst="line">
              <a:avLst/>
            </a:prstGeom>
            <a:ln w="184150">
              <a:solidFill>
                <a:srgbClr val="EF7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A8F61B-07A2-4145-AE45-1196730DC73B}"/>
                </a:ext>
              </a:extLst>
            </p:cNvPr>
            <p:cNvCxnSpPr>
              <a:cxnSpLocks/>
            </p:cNvCxnSpPr>
            <p:nvPr/>
          </p:nvCxnSpPr>
          <p:spPr>
            <a:xfrm>
              <a:off x="412750" y="177800"/>
              <a:ext cx="131077" cy="0"/>
            </a:xfrm>
            <a:prstGeom prst="line">
              <a:avLst/>
            </a:prstGeom>
            <a:ln w="184150">
              <a:solidFill>
                <a:srgbClr val="EC1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9990C23-E65F-4877-8D7F-C482122954A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27" y="177800"/>
              <a:ext cx="125129" cy="0"/>
            </a:xfrm>
            <a:prstGeom prst="line">
              <a:avLst/>
            </a:prstGeom>
            <a:ln w="184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118697-BC6D-4876-88DD-82A01B965599}"/>
              </a:ext>
            </a:extLst>
          </p:cNvPr>
          <p:cNvSpPr txBox="1"/>
          <p:nvPr/>
        </p:nvSpPr>
        <p:spPr>
          <a:xfrm>
            <a:off x="549164" y="586703"/>
            <a:ext cx="1074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Malaria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49CC71-8907-43D0-83D3-66C809E5C2AA}"/>
              </a:ext>
            </a:extLst>
          </p:cNvPr>
          <p:cNvCxnSpPr>
            <a:cxnSpLocks/>
          </p:cNvCxnSpPr>
          <p:nvPr/>
        </p:nvCxnSpPr>
        <p:spPr>
          <a:xfrm>
            <a:off x="0" y="5842000"/>
            <a:ext cx="12192000" cy="0"/>
          </a:xfrm>
          <a:prstGeom prst="line">
            <a:avLst/>
          </a:prstGeom>
          <a:ln w="31750">
            <a:solidFill>
              <a:srgbClr val="515351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3DC5A10-90D8-4C82-8A27-A58DAF802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3547"/>
          <a:stretch/>
        </p:blipFill>
        <p:spPr>
          <a:xfrm>
            <a:off x="0" y="2175195"/>
            <a:ext cx="3944068" cy="2591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F79FF-5D99-4285-B475-E905AB84FE73}"/>
              </a:ext>
            </a:extLst>
          </p:cNvPr>
          <p:cNvSpPr txBox="1"/>
          <p:nvPr/>
        </p:nvSpPr>
        <p:spPr>
          <a:xfrm>
            <a:off x="499522" y="1707229"/>
            <a:ext cx="3561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Share of estimated cases, 2017                                          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AE1CB-E610-4E91-A5D1-42842760CAB4}"/>
              </a:ext>
            </a:extLst>
          </p:cNvPr>
          <p:cNvSpPr txBox="1"/>
          <p:nvPr/>
        </p:nvSpPr>
        <p:spPr>
          <a:xfrm>
            <a:off x="549165" y="5495925"/>
            <a:ext cx="608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World Malaria Report 2018, Countries National Surveillance systems.</a:t>
            </a:r>
            <a:endParaRPr lang="en-US" sz="1400" b="1" i="1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0ED3A7-4A78-4AA0-A7EA-55BBD1038060}"/>
              </a:ext>
            </a:extLst>
          </p:cNvPr>
          <p:cNvGrpSpPr/>
          <p:nvPr/>
        </p:nvGrpSpPr>
        <p:grpSpPr>
          <a:xfrm>
            <a:off x="4139193" y="1707229"/>
            <a:ext cx="3691956" cy="3062548"/>
            <a:chOff x="8086518" y="3032602"/>
            <a:chExt cx="3307475" cy="2771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6B12A3-CDC3-4C85-984D-A7C46066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6027" y="3326567"/>
              <a:ext cx="3247966" cy="247713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6CCE63-BC6A-4CC9-B139-38108780781B}"/>
                </a:ext>
              </a:extLst>
            </p:cNvPr>
            <p:cNvSpPr/>
            <p:nvPr/>
          </p:nvSpPr>
          <p:spPr>
            <a:xfrm>
              <a:off x="8086518" y="3032602"/>
              <a:ext cx="32838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Countries with increased 2010-2017 </a:t>
              </a:r>
              <a:endParaRPr lang="en-US" sz="16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B7203CA-4A6A-486C-999A-DC467731421A}"/>
              </a:ext>
            </a:extLst>
          </p:cNvPr>
          <p:cNvSpPr/>
          <p:nvPr/>
        </p:nvSpPr>
        <p:spPr>
          <a:xfrm>
            <a:off x="8055301" y="479022"/>
            <a:ext cx="328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Malaria spread in the region, 2018</a:t>
            </a:r>
            <a:endParaRPr lang="en-US" sz="16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88E30D-8D64-40B8-9FC9-44304DFD700B}"/>
              </a:ext>
            </a:extLst>
          </p:cNvPr>
          <p:cNvGrpSpPr/>
          <p:nvPr/>
        </p:nvGrpSpPr>
        <p:grpSpPr>
          <a:xfrm>
            <a:off x="7911547" y="814181"/>
            <a:ext cx="3895227" cy="4864250"/>
            <a:chOff x="3523001" y="591106"/>
            <a:chExt cx="4073530" cy="51072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06D82E-E360-46DB-9AF4-3BEEB4DE3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001" y="591106"/>
              <a:ext cx="4073530" cy="510722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BEA1E28-B8FD-4E12-A5C6-EA4FB9ED109E}"/>
                </a:ext>
              </a:extLst>
            </p:cNvPr>
            <p:cNvGrpSpPr/>
            <p:nvPr/>
          </p:nvGrpSpPr>
          <p:grpSpPr>
            <a:xfrm>
              <a:off x="3980944" y="729587"/>
              <a:ext cx="3238505" cy="3334801"/>
              <a:chOff x="3980944" y="729587"/>
              <a:chExt cx="3238505" cy="33348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3F22FC3-BC25-410F-8060-04A8B609270F}"/>
                  </a:ext>
                </a:extLst>
              </p:cNvPr>
              <p:cNvSpPr/>
              <p:nvPr/>
            </p:nvSpPr>
            <p:spPr>
              <a:xfrm>
                <a:off x="5051668" y="1127089"/>
                <a:ext cx="315462" cy="3280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37AA4-6007-48DF-8D92-DE123F648923}"/>
                  </a:ext>
                </a:extLst>
              </p:cNvPr>
              <p:cNvSpPr txBox="1"/>
              <p:nvPr/>
            </p:nvSpPr>
            <p:spPr>
              <a:xfrm>
                <a:off x="5895473" y="2107096"/>
                <a:ext cx="7339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4641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127FE5-3E2E-4822-B231-8163229F6714}"/>
                  </a:ext>
                </a:extLst>
              </p:cNvPr>
              <p:cNvSpPr txBox="1"/>
              <p:nvPr/>
            </p:nvSpPr>
            <p:spPr>
              <a:xfrm>
                <a:off x="5266009" y="3725834"/>
                <a:ext cx="488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10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088275-AE9B-4492-9398-A8EA8C956C52}"/>
                  </a:ext>
                </a:extLst>
              </p:cNvPr>
              <p:cNvSpPr txBox="1"/>
              <p:nvPr/>
            </p:nvSpPr>
            <p:spPr>
              <a:xfrm>
                <a:off x="4633614" y="3400910"/>
                <a:ext cx="7339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A3008A-407F-42B4-A0F8-829C9880085D}"/>
                  </a:ext>
                </a:extLst>
              </p:cNvPr>
              <p:cNvSpPr txBox="1"/>
              <p:nvPr/>
            </p:nvSpPr>
            <p:spPr>
              <a:xfrm>
                <a:off x="3980944" y="1706496"/>
                <a:ext cx="7339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23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1B10F12-D0C0-4DAD-B0FA-8339A2F7B886}"/>
                  </a:ext>
                </a:extLst>
              </p:cNvPr>
              <p:cNvSpPr txBox="1"/>
              <p:nvPr/>
            </p:nvSpPr>
            <p:spPr>
              <a:xfrm>
                <a:off x="4261261" y="2337635"/>
                <a:ext cx="7339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22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7061F11-11E6-475F-B3E4-821351B1EB30}"/>
                  </a:ext>
                </a:extLst>
              </p:cNvPr>
              <p:cNvSpPr txBox="1"/>
              <p:nvPr/>
            </p:nvSpPr>
            <p:spPr>
              <a:xfrm>
                <a:off x="4185883" y="1305421"/>
                <a:ext cx="7339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1684</a:t>
                </a:r>
              </a:p>
            </p:txBody>
          </p:sp>
          <p:cxnSp>
            <p:nvCxnSpPr>
              <p:cNvPr id="13" name="Connector: Curved 12">
                <a:extLst>
                  <a:ext uri="{FF2B5EF4-FFF2-40B4-BE49-F238E27FC236}">
                    <a16:creationId xmlns:a16="http://schemas.microsoft.com/office/drawing/2014/main" id="{2240D6D1-DD6F-439D-B8C4-48C75C4424F3}"/>
                  </a:ext>
                </a:extLst>
              </p:cNvPr>
              <p:cNvCxnSpPr>
                <a:stCxn id="6" idx="6"/>
              </p:cNvCxnSpPr>
              <p:nvPr/>
            </p:nvCxnSpPr>
            <p:spPr>
              <a:xfrm>
                <a:off x="5367130" y="1291095"/>
                <a:ext cx="728870" cy="816001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Curved 14">
                <a:extLst>
                  <a:ext uri="{FF2B5EF4-FFF2-40B4-BE49-F238E27FC236}">
                    <a16:creationId xmlns:a16="http://schemas.microsoft.com/office/drawing/2014/main" id="{7AACEEA2-C86F-4D83-8189-92BE9C25AB30}"/>
                  </a:ext>
                </a:extLst>
              </p:cNvPr>
              <p:cNvCxnSpPr>
                <a:cxnSpLocks/>
                <a:stCxn id="6" idx="7"/>
              </p:cNvCxnSpPr>
              <p:nvPr/>
            </p:nvCxnSpPr>
            <p:spPr>
              <a:xfrm rot="5400000" flipH="1" flipV="1">
                <a:off x="5335604" y="925975"/>
                <a:ext cx="234479" cy="263823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F53CB1-9CF3-4312-B66A-CE442265E3C0}"/>
                  </a:ext>
                </a:extLst>
              </p:cNvPr>
              <p:cNvSpPr/>
              <p:nvPr/>
            </p:nvSpPr>
            <p:spPr>
              <a:xfrm>
                <a:off x="5895472" y="859373"/>
                <a:ext cx="1323977" cy="194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194D3-365F-4B91-8364-56953C602555}"/>
                  </a:ext>
                </a:extLst>
              </p:cNvPr>
              <p:cNvSpPr txBox="1"/>
              <p:nvPr/>
            </p:nvSpPr>
            <p:spPr>
              <a:xfrm>
                <a:off x="5505549" y="729587"/>
                <a:ext cx="835615" cy="33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32 T&amp;T</a:t>
                </a:r>
              </a:p>
            </p:txBody>
          </p:sp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FE3A9589-9BEC-44B8-82C3-7C26EC38282A}"/>
                  </a:ext>
                </a:extLst>
              </p:cNvPr>
              <p:cNvCxnSpPr>
                <a:cxnSpLocks/>
                <a:stCxn id="6" idx="2"/>
                <a:endCxn id="41" idx="0"/>
              </p:cNvCxnSpPr>
              <p:nvPr/>
            </p:nvCxnSpPr>
            <p:spPr>
              <a:xfrm rot="10800000" flipV="1">
                <a:off x="4552848" y="1291095"/>
                <a:ext cx="498821" cy="14326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A07E04F0-9860-475A-BD95-1A7019EAFAD2}"/>
                  </a:ext>
                </a:extLst>
              </p:cNvPr>
              <p:cNvCxnSpPr>
                <a:stCxn id="6" idx="3"/>
              </p:cNvCxnSpPr>
              <p:nvPr/>
            </p:nvCxnSpPr>
            <p:spPr>
              <a:xfrm rot="5400000">
                <a:off x="4329892" y="1569660"/>
                <a:ext cx="930571" cy="605379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Curved 46">
                <a:extLst>
                  <a:ext uri="{FF2B5EF4-FFF2-40B4-BE49-F238E27FC236}">
                    <a16:creationId xmlns:a16="http://schemas.microsoft.com/office/drawing/2014/main" id="{9CF6E976-2611-4527-B75B-02829EEABF6F}"/>
                  </a:ext>
                </a:extLst>
              </p:cNvPr>
              <p:cNvCxnSpPr/>
              <p:nvPr/>
            </p:nvCxnSpPr>
            <p:spPr>
              <a:xfrm rot="10800000" flipV="1">
                <a:off x="4275639" y="1341072"/>
                <a:ext cx="752741" cy="646331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8784CCB5-9873-44A9-847F-7F85450BB8EB}"/>
                  </a:ext>
                </a:extLst>
              </p:cNvPr>
              <p:cNvCxnSpPr/>
              <p:nvPr/>
            </p:nvCxnSpPr>
            <p:spPr>
              <a:xfrm rot="5400000">
                <a:off x="3919873" y="2250099"/>
                <a:ext cx="2063352" cy="473355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Curved 50">
                <a:extLst>
                  <a:ext uri="{FF2B5EF4-FFF2-40B4-BE49-F238E27FC236}">
                    <a16:creationId xmlns:a16="http://schemas.microsoft.com/office/drawing/2014/main" id="{34B856F7-9C6B-43A4-8377-224B3B454EAF}"/>
                  </a:ext>
                </a:extLst>
              </p:cNvPr>
              <p:cNvCxnSpPr>
                <a:stCxn id="6" idx="5"/>
              </p:cNvCxnSpPr>
              <p:nvPr/>
            </p:nvCxnSpPr>
            <p:spPr>
              <a:xfrm rot="16200000" flipH="1">
                <a:off x="4170326" y="2557670"/>
                <a:ext cx="2370698" cy="69486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218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518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Venezuelan Humanitarian Emergency  Main Epidemics &amp;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ICASO</dc:creator>
  <cp:lastModifiedBy>Mary Ann Torres</cp:lastModifiedBy>
  <cp:revision>69</cp:revision>
  <cp:lastPrinted>2019-02-13T02:22:45Z</cp:lastPrinted>
  <dcterms:created xsi:type="dcterms:W3CDTF">2019-02-11T20:30:27Z</dcterms:created>
  <dcterms:modified xsi:type="dcterms:W3CDTF">2019-05-22T17:25:23Z</dcterms:modified>
</cp:coreProperties>
</file>